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353132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423406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391272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1478482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22814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5E7498-8C2F-46C5-A5DD-C4FF1D2D5A38}"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175193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5E7498-8C2F-46C5-A5DD-C4FF1D2D5A38}" type="datetimeFigureOut">
              <a:rPr lang="fr-FR" smtClean="0"/>
              <a:t>21/03/2013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311427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45E7498-8C2F-46C5-A5DD-C4FF1D2D5A38}" type="datetimeFigureOut">
              <a:rPr lang="fr-FR" smtClean="0"/>
              <a:t>21/03/2013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236418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5E7498-8C2F-46C5-A5DD-C4FF1D2D5A38}" type="datetimeFigureOut">
              <a:rPr lang="fr-FR" smtClean="0"/>
              <a:t>21/03/2013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300544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5E7498-8C2F-46C5-A5DD-C4FF1D2D5A38}"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216177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45E7498-8C2F-46C5-A5DD-C4FF1D2D5A38}" type="datetimeFigureOut">
              <a:rPr lang="fr-FR" smtClean="0"/>
              <a:t>21/03/2013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7A9037-099E-4152-9791-2BE506C9B773}" type="slidenum">
              <a:rPr lang="fr-FR" smtClean="0"/>
              <a:t>‹N°›</a:t>
            </a:fld>
            <a:endParaRPr lang="fr-FR"/>
          </a:p>
        </p:txBody>
      </p:sp>
    </p:spTree>
    <p:extLst>
      <p:ext uri="{BB962C8B-B14F-4D97-AF65-F5344CB8AC3E}">
        <p14:creationId xmlns:p14="http://schemas.microsoft.com/office/powerpoint/2010/main" val="34709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E7498-8C2F-46C5-A5DD-C4FF1D2D5A38}" type="datetimeFigureOut">
              <a:rPr lang="fr-FR" smtClean="0"/>
              <a:t>21/03/2013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A9037-099E-4152-9791-2BE506C9B773}" type="slidenum">
              <a:rPr lang="fr-FR" smtClean="0"/>
              <a:t>‹N°›</a:t>
            </a:fld>
            <a:endParaRPr lang="fr-FR"/>
          </a:p>
        </p:txBody>
      </p:sp>
    </p:spTree>
    <p:extLst>
      <p:ext uri="{BB962C8B-B14F-4D97-AF65-F5344CB8AC3E}">
        <p14:creationId xmlns:p14="http://schemas.microsoft.com/office/powerpoint/2010/main" val="21733105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052736"/>
            <a:ext cx="7772400" cy="1470025"/>
          </a:xfrm>
        </p:spPr>
        <p:txBody>
          <a:bodyPr/>
          <a:lstStyle/>
          <a:p>
            <a:r>
              <a:rPr lang="fr-FR" dirty="0" smtClean="0"/>
              <a:t>Que faire après un Bac STMG spécialité mercatique?</a:t>
            </a:r>
            <a:endParaRPr lang="fr-FR" dirty="0"/>
          </a:p>
        </p:txBody>
      </p:sp>
      <p:sp>
        <p:nvSpPr>
          <p:cNvPr id="3" name="Sous-titre 2"/>
          <p:cNvSpPr>
            <a:spLocks noGrp="1"/>
          </p:cNvSpPr>
          <p:nvPr>
            <p:ph type="subTitle" idx="1"/>
          </p:nvPr>
        </p:nvSpPr>
        <p:spPr/>
        <p:txBody>
          <a:bodyPr>
            <a:normAutofit fontScale="85000" lnSpcReduction="10000"/>
          </a:bodyPr>
          <a:lstStyle/>
          <a:p>
            <a:r>
              <a:rPr lang="fr-FR" dirty="0" smtClean="0"/>
              <a:t>Malgré ce que l’on pense un Bac STMG ouvre beaucoup de portes et une diversité permettant a chacun de trouver sa voie et son domaine d’activités</a:t>
            </a:r>
            <a:endParaRPr lang="fr-FR" dirty="0"/>
          </a:p>
        </p:txBody>
      </p:sp>
    </p:spTree>
    <p:extLst>
      <p:ext uri="{BB962C8B-B14F-4D97-AF65-F5344CB8AC3E}">
        <p14:creationId xmlns:p14="http://schemas.microsoft.com/office/powerpoint/2010/main" val="124162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Etudes courtes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800" dirty="0" smtClean="0"/>
              <a:t>C’est bien connu : les filières courtes préparent de façon efficace les étudiants à l’entrée directe dans le monde du travail. Néanmoins, les portes restent ouvertes vers d’autres diplômes : Masters, écoles de commerce ou d’ingénieurs. Après un bac </a:t>
            </a:r>
            <a:r>
              <a:rPr lang="fr-FR" sz="2800" dirty="0" smtClean="0"/>
              <a:t>STMG, trois </a:t>
            </a:r>
            <a:r>
              <a:rPr lang="fr-FR" sz="2800" dirty="0" smtClean="0"/>
              <a:t>types d’ études courtes sont accessibles:</a:t>
            </a:r>
          </a:p>
          <a:p>
            <a:r>
              <a:rPr lang="fr-FR" sz="2800" dirty="0" smtClean="0">
                <a:solidFill>
                  <a:srgbClr val="FF0000"/>
                </a:solidFill>
              </a:rPr>
              <a:t>Le BTS </a:t>
            </a:r>
            <a:r>
              <a:rPr lang="fr-FR" sz="2800" dirty="0" smtClean="0"/>
              <a:t>	</a:t>
            </a:r>
          </a:p>
          <a:p>
            <a:r>
              <a:rPr lang="fr-FR" sz="2800" dirty="0" smtClean="0">
                <a:solidFill>
                  <a:srgbClr val="FF0000"/>
                </a:solidFill>
              </a:rPr>
              <a:t>le DUT</a:t>
            </a:r>
            <a:r>
              <a:rPr lang="fr-FR" sz="2800" dirty="0" smtClean="0"/>
              <a:t>	</a:t>
            </a:r>
          </a:p>
          <a:p>
            <a:r>
              <a:rPr lang="fr-FR" sz="2800" dirty="0">
                <a:solidFill>
                  <a:srgbClr val="FF0000"/>
                </a:solidFill>
              </a:rPr>
              <a:t>L</a:t>
            </a:r>
            <a:r>
              <a:rPr lang="fr-FR" sz="2800" dirty="0" smtClean="0">
                <a:solidFill>
                  <a:srgbClr val="FF0000"/>
                </a:solidFill>
              </a:rPr>
              <a:t>icence </a:t>
            </a:r>
            <a:r>
              <a:rPr lang="fr-FR" sz="2800" dirty="0" smtClean="0">
                <a:solidFill>
                  <a:srgbClr val="FF0000"/>
                </a:solidFill>
              </a:rPr>
              <a:t>professionnelle</a:t>
            </a:r>
            <a:endParaRPr lang="fr-FR" sz="2800" dirty="0">
              <a:solidFill>
                <a:srgbClr val="FF0000"/>
              </a:solidFill>
            </a:endParaRPr>
          </a:p>
        </p:txBody>
      </p:sp>
    </p:spTree>
    <p:extLst>
      <p:ext uri="{BB962C8B-B14F-4D97-AF65-F5344CB8AC3E}">
        <p14:creationId xmlns:p14="http://schemas.microsoft.com/office/powerpoint/2010/main" val="1759752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BTS </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S’inscrire en BTS après le bac, c’est choisir une formation en 2 ans avec plus d’une centaine de spécialités, </a:t>
            </a:r>
            <a:r>
              <a:rPr lang="fr-FR" dirty="0" smtClean="0"/>
              <a:t>accessibles </a:t>
            </a:r>
            <a:r>
              <a:rPr lang="fr-FR" dirty="0" smtClean="0"/>
              <a:t>sur dossier et </a:t>
            </a:r>
            <a:r>
              <a:rPr lang="fr-FR" dirty="0" smtClean="0"/>
              <a:t>tournées </a:t>
            </a:r>
            <a:r>
              <a:rPr lang="fr-FR" dirty="0" smtClean="0"/>
              <a:t>vers la pratique. </a:t>
            </a:r>
          </a:p>
          <a:p>
            <a:endParaRPr lang="fr-FR" dirty="0" smtClean="0"/>
          </a:p>
          <a:p>
            <a:r>
              <a:rPr lang="fr-FR" dirty="0" smtClean="0"/>
              <a:t>Cours théoriques en petit groupe, pratique professionnelle et stages sur le terrain sont au programme. A l’arrivée, des diplômes professionnels qui répondent aux besoins des entreprises et qui couvrent tous les secteurs d’activité économique. </a:t>
            </a:r>
          </a:p>
          <a:p>
            <a:endParaRPr lang="fr-FR" dirty="0" smtClean="0"/>
          </a:p>
          <a:p>
            <a:r>
              <a:rPr lang="fr-FR" dirty="0" smtClean="0"/>
              <a:t>Le BTS vise donc une entrée dans la vie active, mais il permet aussi une poursuite d’études, notamment en licence professionnelle (en 1 an).</a:t>
            </a:r>
          </a:p>
          <a:p>
            <a:endParaRPr lang="fr-FR" dirty="0"/>
          </a:p>
        </p:txBody>
      </p:sp>
    </p:spTree>
    <p:extLst>
      <p:ext uri="{BB962C8B-B14F-4D97-AF65-F5344CB8AC3E}">
        <p14:creationId xmlns:p14="http://schemas.microsoft.com/office/powerpoint/2010/main" val="4172212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DUT</a:t>
            </a:r>
            <a:endParaRPr lang="fr-FR"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sz="2900" dirty="0" smtClean="0"/>
              <a:t>2 ans d’études au sein d’un institut universitaire de technologie (IUT)</a:t>
            </a:r>
          </a:p>
          <a:p>
            <a:r>
              <a:rPr lang="fr-FR" sz="2900" dirty="0" smtClean="0"/>
              <a:t>44 spécialités (options comprises) sont proposées. Mais tous les secteurs d’activité ne sont pas représentés. On ne compte par exemple aucun DUT en audiovisuel, en arts appliqués ou en textile. </a:t>
            </a:r>
          </a:p>
          <a:p>
            <a:r>
              <a:rPr lang="fr-FR" sz="2900" dirty="0" smtClean="0"/>
              <a:t>Les DUT couvrent chacun un domaine professionnel assez large et permettent de s’adapter à une famille d’emplois (par exemple : gestion logistique et transport ; carrières juridiques). Avec l’acquisition de compétences professionnelles multiples et une solide culture générale, le DUT vise la polyvalence.</a:t>
            </a:r>
          </a:p>
          <a:p>
            <a:r>
              <a:rPr lang="fr-FR" sz="2900" dirty="0" smtClean="0"/>
              <a:t>Pour les DUT comprenant plusieurs options, les enseignements spécifiques ne sont abordés qu’en 2e année, après une 1re année de tronc commun.</a:t>
            </a:r>
          </a:p>
          <a:p>
            <a:endParaRPr lang="fr-FR" dirty="0"/>
          </a:p>
        </p:txBody>
      </p:sp>
    </p:spTree>
    <p:extLst>
      <p:ext uri="{BB962C8B-B14F-4D97-AF65-F5344CB8AC3E}">
        <p14:creationId xmlns:p14="http://schemas.microsoft.com/office/powerpoint/2010/main" val="19525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Licence </a:t>
            </a:r>
            <a:r>
              <a:rPr lang="fr-FR" dirty="0" smtClean="0">
                <a:solidFill>
                  <a:srgbClr val="FF0000"/>
                </a:solidFill>
              </a:rPr>
              <a:t>professionnelle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Les licences professionnelles s’adressent à des titulaires de :</a:t>
            </a:r>
          </a:p>
          <a:p>
            <a:r>
              <a:rPr lang="fr-FR" sz="2000" dirty="0" smtClean="0"/>
              <a:t>•DUT (diplôme universitaire de technologie), </a:t>
            </a:r>
          </a:p>
          <a:p>
            <a:r>
              <a:rPr lang="fr-FR" sz="2000" dirty="0" smtClean="0"/>
              <a:t>•BTS/A (brevet de technicien supérieur/agricole), </a:t>
            </a:r>
          </a:p>
          <a:p>
            <a:r>
              <a:rPr lang="fr-FR" sz="2000" dirty="0" smtClean="0"/>
              <a:t>•DEUST (diplôme d’études universitaires scientifiques et techniques) </a:t>
            </a:r>
          </a:p>
          <a:p>
            <a:r>
              <a:rPr lang="fr-FR" sz="2000" dirty="0" smtClean="0"/>
              <a:t>•L2 (2e année de licence validée/120 crédits) </a:t>
            </a:r>
          </a:p>
          <a:p>
            <a:r>
              <a:rPr lang="fr-FR" sz="2000" dirty="0" smtClean="0"/>
              <a:t>1 an (2 semestres). 2 formules possibles : étudier à plein temps (régime scolaire habituel) ou en alternance. </a:t>
            </a:r>
          </a:p>
          <a:p>
            <a:r>
              <a:rPr lang="fr-FR" sz="2000" dirty="0" smtClean="0"/>
              <a:t>Les licences pro peuvent se préparer au sein des IUT (instituts universitaires de technologie), dans des lycées, en CFA (centres de formation d’apprentis) ou au sein des UFR d'université (unité de formation et de recherche).</a:t>
            </a:r>
            <a:endParaRPr lang="fr-FR" sz="2000" dirty="0"/>
          </a:p>
        </p:txBody>
      </p:sp>
    </p:spTree>
    <p:extLst>
      <p:ext uri="{BB962C8B-B14F-4D97-AF65-F5344CB8AC3E}">
        <p14:creationId xmlns:p14="http://schemas.microsoft.com/office/powerpoint/2010/main" val="192336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Etudes longues</a:t>
            </a:r>
            <a:endParaRPr lang="fr-FR" dirty="0">
              <a:solidFill>
                <a:srgbClr val="FF0000"/>
              </a:solidFill>
            </a:endParaRPr>
          </a:p>
        </p:txBody>
      </p:sp>
      <p:sp>
        <p:nvSpPr>
          <p:cNvPr id="3" name="Espace réservé du contenu 2"/>
          <p:cNvSpPr>
            <a:spLocks noGrp="1"/>
          </p:cNvSpPr>
          <p:nvPr>
            <p:ph idx="1"/>
          </p:nvPr>
        </p:nvSpPr>
        <p:spPr/>
        <p:txBody>
          <a:bodyPr/>
          <a:lstStyle/>
          <a:p>
            <a:r>
              <a:rPr lang="fr-FR" sz="2800" dirty="0" smtClean="0"/>
              <a:t>Des études longues peuvent être aussi envisagées (université, classes préparatoires). Il s'agira d'un enseignement théorique centré sur l'acquisition de connaissances générales dans premier temps, puis dans un second temps, d' un enseignement plus axé sur une professionnalisation.</a:t>
            </a:r>
          </a:p>
          <a:p>
            <a:r>
              <a:rPr lang="fr-FR" sz="2800" dirty="0" smtClean="0">
                <a:solidFill>
                  <a:srgbClr val="FF0000"/>
                </a:solidFill>
              </a:rPr>
              <a:t>classes préparatoires aux grandes écoles </a:t>
            </a:r>
          </a:p>
          <a:p>
            <a:r>
              <a:rPr lang="fr-FR" sz="2800" dirty="0" smtClean="0">
                <a:solidFill>
                  <a:srgbClr val="FF0000"/>
                </a:solidFill>
              </a:rPr>
              <a:t>l'université</a:t>
            </a:r>
            <a:endParaRPr lang="fr-FR" sz="2800" dirty="0">
              <a:solidFill>
                <a:srgbClr val="FF0000"/>
              </a:solidFill>
            </a:endParaRPr>
          </a:p>
        </p:txBody>
      </p:sp>
    </p:spTree>
    <p:extLst>
      <p:ext uri="{BB962C8B-B14F-4D97-AF65-F5344CB8AC3E}">
        <p14:creationId xmlns:p14="http://schemas.microsoft.com/office/powerpoint/2010/main" val="69764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classes préparatoires</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classes préparatoires aux grandes écoles (CPGE). Les bacheliers </a:t>
            </a:r>
            <a:r>
              <a:rPr lang="fr-FR" dirty="0" smtClean="0"/>
              <a:t>STMG </a:t>
            </a:r>
            <a:r>
              <a:rPr lang="fr-FR" dirty="0" smtClean="0"/>
              <a:t>peuvent postuler dans deux types de prépas, mais c’est dans les classes préparant aux concours des écoles de commerce et de gestion qu’ils ont les meilleures chances. Ces classes exigent de grandes capacités de travail et un réel sens de l’organisation.</a:t>
            </a:r>
            <a:endParaRPr lang="fr-FR" dirty="0"/>
          </a:p>
        </p:txBody>
      </p:sp>
    </p:spTree>
    <p:extLst>
      <p:ext uri="{BB962C8B-B14F-4D97-AF65-F5344CB8AC3E}">
        <p14:creationId xmlns:p14="http://schemas.microsoft.com/office/powerpoint/2010/main" val="61526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L’université</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Quelle que soit la filière choisie, les études universitaires requièrent une solide culture générale, de la méthodologie et des qualités d’expression en français. Quelques licences généralistes sont en rapport avec les spécialités du bac STG : licence AES, droit, économie et gestion, information et communication. Il est possible de poursuivre jusqu'au Master 2 ou le doctorat.</a:t>
            </a:r>
            <a:endParaRPr lang="fr-FR" dirty="0"/>
          </a:p>
        </p:txBody>
      </p:sp>
    </p:spTree>
    <p:extLst>
      <p:ext uri="{BB962C8B-B14F-4D97-AF65-F5344CB8AC3E}">
        <p14:creationId xmlns:p14="http://schemas.microsoft.com/office/powerpoint/2010/main" val="3413357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493</Words>
  <Application>Microsoft Office PowerPoint</Application>
  <PresentationFormat>Affichage à l'écran (4:3)</PresentationFormat>
  <Paragraphs>34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Que faire après un Bac STMG spécialité mercatique?</vt:lpstr>
      <vt:lpstr>Etudes courtes</vt:lpstr>
      <vt:lpstr>Le BTS </vt:lpstr>
      <vt:lpstr>DUT</vt:lpstr>
      <vt:lpstr>Licence professionnelle</vt:lpstr>
      <vt:lpstr>Etudes longues</vt:lpstr>
      <vt:lpstr>Les classes préparatoires</vt:lpstr>
      <vt:lpstr>L’université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faire après un Bac STMG spécialité mercatique?</dc:title>
  <dc:creator>Manon BARILLE</dc:creator>
  <cp:lastModifiedBy>Marie LE GUEN</cp:lastModifiedBy>
  <cp:revision>7</cp:revision>
  <dcterms:created xsi:type="dcterms:W3CDTF">2013-02-22T09:37:06Z</dcterms:created>
  <dcterms:modified xsi:type="dcterms:W3CDTF">2013-03-21T16:30:29Z</dcterms:modified>
</cp:coreProperties>
</file>